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3" r:id="rId6"/>
    <p:sldId id="260" r:id="rId7"/>
    <p:sldId id="261" r:id="rId8"/>
    <p:sldId id="268" r:id="rId9"/>
    <p:sldId id="270" r:id="rId10"/>
    <p:sldId id="269" r:id="rId11"/>
    <p:sldId id="271" r:id="rId12"/>
    <p:sldId id="259" r:id="rId13"/>
    <p:sldId id="262" r:id="rId14"/>
    <p:sldId id="265" r:id="rId15"/>
    <p:sldId id="266" r:id="rId16"/>
    <p:sldId id="267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858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451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705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6756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7651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28700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5736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7176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157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178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360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8140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1735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8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471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2867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931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65F68-24F4-4CD2-BF85-FB6C619FC4A5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A590464-96BC-4AED-966A-ABDBDAA37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583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emocpom@mail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pk/kuz-edu.ru" TargetMode="External"/><Relationship Id="rId2" Type="http://schemas.openxmlformats.org/officeDocument/2006/relationships/hyperlink" Target="http://&#1086;&#1073;&#1088;&#1072;&#1079;&#1086;&#1074;&#1072;&#1085;&#1080;&#1077;42.&#1088;&#1092;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entratt@yandex.r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ivo.garant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Организация работы по приему документов на аттестацию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722862"/>
            <a:ext cx="7766936" cy="109689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3690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01127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Технические аспекты приема документов по электронной почте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49985"/>
            <a:ext cx="8596668" cy="4715220"/>
          </a:xfrm>
        </p:spPr>
        <p:txBody>
          <a:bodyPr>
            <a:normAutofit fontScale="92500" lnSpcReduction="10000"/>
          </a:bodyPr>
          <a:lstStyle/>
          <a:p>
            <a:r>
              <a:rPr lang="ru-RU" sz="3600" dirty="0" smtClean="0"/>
              <a:t> </a:t>
            </a:r>
            <a:r>
              <a:rPr lang="ru-RU" sz="3900" dirty="0" smtClean="0"/>
              <a:t>весь пакет документов предоставляется в </a:t>
            </a:r>
            <a:r>
              <a:rPr lang="ru-RU" sz="3900" b="1" dirty="0" smtClean="0"/>
              <a:t>одном</a:t>
            </a:r>
            <a:r>
              <a:rPr lang="ru-RU" sz="3900" dirty="0" smtClean="0"/>
              <a:t> электронном письме</a:t>
            </a:r>
          </a:p>
          <a:p>
            <a:r>
              <a:rPr lang="ru-RU" sz="3900" dirty="0" smtClean="0"/>
              <a:t>документы подаются в формате </a:t>
            </a:r>
            <a:r>
              <a:rPr lang="en-US" sz="3900" dirty="0" smtClean="0"/>
              <a:t>Word </a:t>
            </a:r>
            <a:r>
              <a:rPr lang="ru-RU" sz="3900" dirty="0" smtClean="0"/>
              <a:t>(скан копия последнего листа) </a:t>
            </a:r>
          </a:p>
          <a:p>
            <a:r>
              <a:rPr lang="ru-RU" sz="3900" dirty="0" smtClean="0"/>
              <a:t> документы подаются отдельными файлами</a:t>
            </a:r>
          </a:p>
          <a:p>
            <a:pPr marL="0" indent="0">
              <a:buNone/>
            </a:pPr>
            <a:r>
              <a:rPr lang="ru-RU" sz="3900" dirty="0" smtClean="0"/>
              <a:t> </a:t>
            </a:r>
            <a:endParaRPr lang="ru-RU" sz="3900" dirty="0"/>
          </a:p>
        </p:txBody>
      </p:sp>
    </p:spTree>
    <p:extLst>
      <p:ext uri="{BB962C8B-B14F-4D97-AF65-F5344CB8AC3E}">
        <p14:creationId xmlns:p14="http://schemas.microsoft.com/office/powerpoint/2010/main" xmlns="" val="367136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970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Проблемы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69309"/>
            <a:ext cx="8596668" cy="4472054"/>
          </a:xfrm>
        </p:spPr>
        <p:txBody>
          <a:bodyPr>
            <a:normAutofit/>
          </a:bodyPr>
          <a:lstStyle/>
          <a:p>
            <a:r>
              <a:rPr lang="ru-RU" sz="3600" dirty="0"/>
              <a:t> </a:t>
            </a:r>
            <a:r>
              <a:rPr lang="ru-RU" sz="3600" dirty="0" smtClean="0"/>
              <a:t>технические ошибки при создании документов затрудняют выгрузку (открытие) отдельных файлов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предоставление документов частями (в отдельных письмах) затрудняет поиск и формирование единого пакета документов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70727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6124" y="275967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Уведомление о приеме документов</a:t>
            </a:r>
            <a:endParaRPr lang="ru-RU" sz="4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6556" y="2443956"/>
            <a:ext cx="6638925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2352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550" y="16475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Результаты аттестации</a:t>
            </a:r>
            <a:endParaRPr lang="ru-RU" sz="4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2784" y="1048370"/>
            <a:ext cx="8349779" cy="5325762"/>
          </a:xfrm>
          <a:ln>
            <a:solidFill>
              <a:schemeClr val="accent2">
                <a:lumMod val="50000"/>
              </a:schemeClr>
            </a:solidFill>
          </a:ln>
        </p:spPr>
      </p:pic>
      <p:sp>
        <p:nvSpPr>
          <p:cNvPr id="5" name="Овал 4"/>
          <p:cNvSpPr/>
          <p:nvPr/>
        </p:nvSpPr>
        <p:spPr>
          <a:xfrm>
            <a:off x="2458997" y="2162429"/>
            <a:ext cx="864973" cy="5436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84623" y="1256838"/>
            <a:ext cx="12325350" cy="8763001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</p:pic>
      <p:sp>
        <p:nvSpPr>
          <p:cNvPr id="10" name="Выгнутая вниз стрелка 9"/>
          <p:cNvSpPr/>
          <p:nvPr/>
        </p:nvSpPr>
        <p:spPr>
          <a:xfrm rot="20657823">
            <a:off x="5123537" y="5498758"/>
            <a:ext cx="2253447" cy="1277014"/>
          </a:xfrm>
          <a:prstGeom prst="curvedUpArrow">
            <a:avLst/>
          </a:prstGeom>
          <a:solidFill>
            <a:schemeClr val="accent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552563" y="5019932"/>
            <a:ext cx="2656703" cy="3954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768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82" y="405929"/>
            <a:ext cx="3323968" cy="1320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Приказы департамента образования и науки Кемеровской области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76492" y="405929"/>
            <a:ext cx="8119380" cy="5772450"/>
          </a:xfrm>
          <a:ln>
            <a:solidFill>
              <a:schemeClr val="accent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257168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Проблемы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4270" y="1678675"/>
            <a:ext cx="9409927" cy="3880773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/>
              <a:t> трудности у педагогов в поиске информации с результатами аттестации на сайте </a:t>
            </a:r>
            <a:r>
              <a:rPr lang="ru-RU" sz="3600" dirty="0" err="1" smtClean="0"/>
              <a:t>ДОиН</a:t>
            </a:r>
            <a:r>
              <a:rPr lang="ru-RU" sz="3600" dirty="0" smtClean="0"/>
              <a:t> КО</a:t>
            </a:r>
          </a:p>
          <a:p>
            <a:r>
              <a:rPr lang="ru-RU" sz="3600" dirty="0" smtClean="0"/>
              <a:t> своевременность получения педагогами выписок с результатами аттестации на местах</a:t>
            </a:r>
          </a:p>
          <a:p>
            <a:pPr marL="0" indent="0">
              <a:buNone/>
            </a:pPr>
            <a:r>
              <a:rPr lang="ru-RU" sz="3600" dirty="0" smtClean="0"/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18537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5667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Благодарим за внимание!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30800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8351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Подача документов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43476"/>
            <a:ext cx="9801196" cy="5258469"/>
          </a:xfrm>
        </p:spPr>
        <p:txBody>
          <a:bodyPr>
            <a:normAutofit fontScale="85000" lnSpcReduction="20000"/>
          </a:bodyPr>
          <a:lstStyle/>
          <a:p>
            <a:r>
              <a:rPr lang="ru-RU" sz="3200" dirty="0"/>
              <a:t>л</a:t>
            </a:r>
            <a:r>
              <a:rPr lang="ru-RU" sz="3200" dirty="0" smtClean="0"/>
              <a:t>ично </a:t>
            </a:r>
          </a:p>
          <a:p>
            <a:r>
              <a:rPr lang="ru-RU" sz="3200" dirty="0"/>
              <a:t>п</a:t>
            </a:r>
            <a:r>
              <a:rPr lang="ru-RU" sz="3200" dirty="0" smtClean="0"/>
              <a:t>очтой </a:t>
            </a:r>
            <a:r>
              <a:rPr lang="ru-RU" sz="3200" dirty="0"/>
              <a:t>России (</a:t>
            </a:r>
            <a:r>
              <a:rPr lang="ru-RU" sz="3200" dirty="0" smtClean="0"/>
              <a:t>письмо </a:t>
            </a:r>
            <a:r>
              <a:rPr lang="ru-RU" sz="3200" dirty="0"/>
              <a:t>с уведомлением) </a:t>
            </a:r>
            <a:endParaRPr lang="ru-RU" sz="3200" dirty="0" smtClean="0"/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Адрес: </a:t>
            </a:r>
            <a:r>
              <a:rPr lang="ru-RU" sz="3200" dirty="0" err="1"/>
              <a:t>КРИПКиПРО</a:t>
            </a:r>
            <a:r>
              <a:rPr lang="ru-RU" sz="3200" dirty="0"/>
              <a:t>, Центр экспертизы профессиональной деятельности работников образования, </a:t>
            </a:r>
          </a:p>
          <a:p>
            <a:pPr marL="0" indent="0">
              <a:buNone/>
            </a:pPr>
            <a:r>
              <a:rPr lang="ru-RU" sz="3200" dirty="0" smtClean="0"/>
              <a:t>650070</a:t>
            </a:r>
            <a:r>
              <a:rPr lang="ru-RU" sz="3200" dirty="0"/>
              <a:t>, г. Кемерово, ул. Тухачевского, 23, </a:t>
            </a:r>
            <a:r>
              <a:rPr lang="ru-RU" sz="3200" dirty="0" err="1"/>
              <a:t>каб</a:t>
            </a:r>
            <a:r>
              <a:rPr lang="ru-RU" sz="3200" dirty="0"/>
              <a:t>. 1, телефон </a:t>
            </a:r>
            <a:r>
              <a:rPr lang="ru-RU" sz="3200" dirty="0" smtClean="0"/>
              <a:t>8 (</a:t>
            </a:r>
            <a:r>
              <a:rPr lang="ru-RU" sz="3200" dirty="0"/>
              <a:t>3842) 31-02-01, 31-01-66</a:t>
            </a:r>
            <a:r>
              <a:rPr lang="ru-RU" sz="3200" dirty="0" smtClean="0"/>
              <a:t>)</a:t>
            </a:r>
          </a:p>
          <a:p>
            <a:pPr marL="0" indent="0">
              <a:buNone/>
            </a:pPr>
            <a:r>
              <a:rPr lang="ru-RU" sz="3200" b="1" dirty="0" smtClean="0"/>
              <a:t>Время приема: </a:t>
            </a:r>
            <a:r>
              <a:rPr lang="ru-RU" sz="3200" dirty="0" smtClean="0"/>
              <a:t>понедельник-четверг 10.00-16.00ч.</a:t>
            </a:r>
          </a:p>
          <a:p>
            <a:pPr marL="0" indent="0">
              <a:buNone/>
            </a:pPr>
            <a:r>
              <a:rPr lang="ru-RU" sz="3200" dirty="0"/>
              <a:t>	</a:t>
            </a:r>
            <a:r>
              <a:rPr lang="ru-RU" sz="3200" dirty="0" smtClean="0"/>
              <a:t>				  пятница 10.00-14.00ч.</a:t>
            </a:r>
          </a:p>
          <a:p>
            <a:pPr marL="0" indent="0" algn="ctr">
              <a:buNone/>
            </a:pPr>
            <a:r>
              <a:rPr lang="ru-RU" sz="3200" dirty="0" smtClean="0"/>
              <a:t>Перерыв на обед 12.30-13.00ч.</a:t>
            </a:r>
          </a:p>
          <a:p>
            <a:pPr marL="0" indent="0">
              <a:buNone/>
            </a:pPr>
            <a:endParaRPr lang="ru-RU" sz="3200" dirty="0"/>
          </a:p>
          <a:p>
            <a:r>
              <a:rPr lang="ru-RU" sz="3200" dirty="0"/>
              <a:t>п</a:t>
            </a:r>
            <a:r>
              <a:rPr lang="ru-RU" sz="3200" dirty="0" smtClean="0"/>
              <a:t>о </a:t>
            </a:r>
            <a:r>
              <a:rPr lang="ru-RU" sz="3200" dirty="0"/>
              <a:t>электронной почте </a:t>
            </a:r>
            <a:r>
              <a:rPr lang="en-US" sz="3200" u="sng" dirty="0" err="1">
                <a:hlinkClick r:id="rId2"/>
              </a:rPr>
              <a:t>kemocpom</a:t>
            </a:r>
            <a:r>
              <a:rPr lang="ru-RU" sz="3200" u="sng" dirty="0">
                <a:hlinkClick r:id="rId2"/>
              </a:rPr>
              <a:t>@</a:t>
            </a:r>
            <a:r>
              <a:rPr lang="en-US" sz="3200" u="sng" dirty="0">
                <a:hlinkClick r:id="rId2"/>
              </a:rPr>
              <a:t>mail</a:t>
            </a:r>
            <a:r>
              <a:rPr lang="ru-RU" sz="3200" u="sng" dirty="0">
                <a:hlinkClick r:id="rId2"/>
              </a:rPr>
              <a:t>.</a:t>
            </a:r>
            <a:r>
              <a:rPr lang="en-US" sz="3200" u="sng" dirty="0" err="1">
                <a:hlinkClick r:id="rId2"/>
              </a:rPr>
              <a:t>ru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7106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4757"/>
            <a:ext cx="10626811" cy="132080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Состав аттестационных </a:t>
            </a:r>
            <a:br>
              <a:rPr lang="ru-RU" sz="4800" dirty="0" smtClean="0"/>
            </a:br>
            <a:r>
              <a:rPr lang="ru-RU" sz="4800" dirty="0" smtClean="0"/>
              <a:t>материалов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422" y="1485558"/>
            <a:ext cx="10033686" cy="411096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400" dirty="0"/>
          </a:p>
          <a:p>
            <a:r>
              <a:rPr lang="ru-RU" sz="2400" b="1" dirty="0" smtClean="0"/>
              <a:t>заявление</a:t>
            </a:r>
            <a:r>
              <a:rPr lang="ru-RU" sz="2400" dirty="0" smtClean="0"/>
              <a:t> </a:t>
            </a:r>
            <a:r>
              <a:rPr lang="ru-RU" sz="2400" dirty="0"/>
              <a:t>(образец размещен на официальном сайте департамента образования и науки Кемеровской области </a:t>
            </a:r>
            <a:r>
              <a:rPr lang="en-US" sz="2400" u="sng" dirty="0">
                <a:hlinkClick r:id="rId2"/>
              </a:rPr>
              <a:t>http</a:t>
            </a:r>
            <a:r>
              <a:rPr lang="ru-RU" sz="2400" u="sng" dirty="0">
                <a:hlinkClick r:id="rId2"/>
              </a:rPr>
              <a:t>://образование42.рф</a:t>
            </a:r>
            <a:r>
              <a:rPr lang="ru-RU" sz="2400" dirty="0"/>
              <a:t> или на сайте </a:t>
            </a:r>
            <a:r>
              <a:rPr lang="ru-RU" sz="2400" dirty="0" err="1"/>
              <a:t>КРИПКиПРО</a:t>
            </a:r>
            <a:r>
              <a:rPr lang="ru-RU" sz="2400" dirty="0"/>
              <a:t>: </a:t>
            </a:r>
            <a:r>
              <a:rPr lang="en-US" sz="2400" u="sng" dirty="0">
                <a:hlinkClick r:id="rId3"/>
              </a:rPr>
              <a:t>http</a:t>
            </a:r>
            <a:r>
              <a:rPr lang="ru-RU" sz="2400" u="sng" dirty="0">
                <a:hlinkClick r:id="rId3"/>
              </a:rPr>
              <a:t>://</a:t>
            </a:r>
            <a:r>
              <a:rPr lang="en-US" sz="2400" u="sng" dirty="0" err="1">
                <a:hlinkClick r:id="rId3"/>
              </a:rPr>
              <a:t>ipk</a:t>
            </a:r>
            <a:r>
              <a:rPr lang="ru-RU" sz="2400" u="sng" dirty="0">
                <a:hlinkClick r:id="rId3"/>
              </a:rPr>
              <a:t>/</a:t>
            </a:r>
            <a:r>
              <a:rPr lang="en-US" sz="2400" u="sng" dirty="0" err="1">
                <a:hlinkClick r:id="rId3"/>
              </a:rPr>
              <a:t>kuz</a:t>
            </a:r>
            <a:r>
              <a:rPr lang="ru-RU" sz="2400" u="sng" dirty="0">
                <a:hlinkClick r:id="rId3"/>
              </a:rPr>
              <a:t>-</a:t>
            </a:r>
            <a:r>
              <a:rPr lang="en-US" sz="2400" u="sng" dirty="0" err="1">
                <a:hlinkClick r:id="rId3"/>
              </a:rPr>
              <a:t>edu</a:t>
            </a:r>
            <a:r>
              <a:rPr lang="ru-RU" sz="2400" u="sng" dirty="0">
                <a:hlinkClick r:id="rId3"/>
              </a:rPr>
              <a:t>.</a:t>
            </a:r>
            <a:r>
              <a:rPr lang="en-US" sz="2400" u="sng" dirty="0" err="1">
                <a:hlinkClick r:id="rId3"/>
              </a:rPr>
              <a:t>ru</a:t>
            </a:r>
            <a:r>
              <a:rPr lang="ru-RU" sz="2400" dirty="0"/>
              <a:t>;</a:t>
            </a:r>
          </a:p>
          <a:p>
            <a:r>
              <a:rPr lang="ru-RU" sz="2400" b="1" dirty="0" smtClean="0"/>
              <a:t>любой </a:t>
            </a:r>
            <a:r>
              <a:rPr lang="ru-RU" sz="2400" b="1" dirty="0"/>
              <a:t>документ</a:t>
            </a:r>
            <a:r>
              <a:rPr lang="ru-RU" sz="2400" dirty="0"/>
              <a:t>, </a:t>
            </a:r>
            <a:r>
              <a:rPr lang="ru-RU" sz="2400" b="1" dirty="0"/>
              <a:t>подтверждающий наличие первой или высшей квалификационной категории, </a:t>
            </a:r>
            <a:r>
              <a:rPr lang="ru-RU" sz="2400" b="1" u="sng" dirty="0"/>
              <a:t>если она была ранее установлена</a:t>
            </a:r>
            <a:r>
              <a:rPr lang="ru-RU" sz="2400" b="1" dirty="0"/>
              <a:t> педагогическому работнику</a:t>
            </a:r>
            <a:r>
              <a:rPr lang="ru-RU" sz="2400" dirty="0"/>
              <a:t> (копия аттестационного листа, копия трудовой книжки, копия выписки из приказа об установлении квалификационной категории и т.п.). Обращаем ваше внимание, что </a:t>
            </a:r>
            <a:r>
              <a:rPr lang="ru-RU" sz="2400" u="sng" dirty="0"/>
              <a:t>предоставляется один документ!!!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09177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4757"/>
            <a:ext cx="10626811" cy="132080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Дополнительные материалы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422" y="1485558"/>
            <a:ext cx="10033686" cy="411096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400" dirty="0"/>
          </a:p>
          <a:p>
            <a:r>
              <a:rPr lang="ru-RU" sz="3600" u="sng" dirty="0" smtClean="0"/>
              <a:t>Лично</a:t>
            </a:r>
            <a:r>
              <a:rPr lang="ru-RU" sz="3600" dirty="0" smtClean="0"/>
              <a:t> </a:t>
            </a:r>
            <a:r>
              <a:rPr lang="ru-RU" sz="3600" dirty="0"/>
              <a:t>в </a:t>
            </a:r>
            <a:r>
              <a:rPr lang="ru-RU" sz="3600" dirty="0" err="1"/>
              <a:t>КРИПКиПРО</a:t>
            </a:r>
            <a:r>
              <a:rPr lang="ru-RU" sz="3600" dirty="0"/>
              <a:t>, Центр экспертизы профессиональной деятельности работников образования (г. Кемерово, ул. Тухачевского, 23, </a:t>
            </a:r>
            <a:r>
              <a:rPr lang="ru-RU" sz="3600" dirty="0" err="1"/>
              <a:t>каб</a:t>
            </a:r>
            <a:r>
              <a:rPr lang="ru-RU" sz="3600" dirty="0"/>
              <a:t>. 1, телефон 8(3842) 31-02-01,31-01-66)</a:t>
            </a:r>
          </a:p>
          <a:p>
            <a:r>
              <a:rPr lang="ru-RU" sz="3600" u="sng" dirty="0"/>
              <a:t>По электронной почте</a:t>
            </a:r>
            <a:r>
              <a:rPr lang="ru-RU" sz="3600" dirty="0"/>
              <a:t> </a:t>
            </a:r>
            <a:r>
              <a:rPr lang="en-US" sz="3600" u="sng" dirty="0" err="1">
                <a:hlinkClick r:id="rId2"/>
              </a:rPr>
              <a:t>centratt</a:t>
            </a:r>
            <a:r>
              <a:rPr lang="ru-RU" sz="3600" u="sng" dirty="0">
                <a:hlinkClick r:id="rId2"/>
              </a:rPr>
              <a:t>@</a:t>
            </a:r>
            <a:r>
              <a:rPr lang="en-US" sz="3600" u="sng" dirty="0" err="1">
                <a:hlinkClick r:id="rId2"/>
              </a:rPr>
              <a:t>yandex</a:t>
            </a:r>
            <a:r>
              <a:rPr lang="ru-RU" sz="3600" u="sng" dirty="0">
                <a:hlinkClick r:id="rId2"/>
              </a:rPr>
              <a:t>.</a:t>
            </a:r>
            <a:r>
              <a:rPr lang="en-US" sz="3600" u="sng" dirty="0" err="1">
                <a:hlinkClick r:id="rId2"/>
              </a:rPr>
              <a:t>ru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2349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970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Проблемы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69309"/>
            <a:ext cx="8596668" cy="4472054"/>
          </a:xfrm>
        </p:spPr>
        <p:txBody>
          <a:bodyPr>
            <a:normAutofit/>
          </a:bodyPr>
          <a:lstStyle/>
          <a:p>
            <a:r>
              <a:rPr lang="ru-RU" sz="3600" dirty="0"/>
              <a:t> </a:t>
            </a:r>
            <a:r>
              <a:rPr lang="ru-RU" sz="3600" dirty="0" smtClean="0"/>
              <a:t>предоставление не полного пакета документов (отсутствие документа о квалификационной категории)</a:t>
            </a:r>
          </a:p>
          <a:p>
            <a:r>
              <a:rPr lang="ru-RU" sz="3600" dirty="0" smtClean="0"/>
              <a:t> отсутствие подписи руководителя ОО и печати ОО на информационных справках о результатах деятельности педагога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6185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924" y="1004334"/>
            <a:ext cx="4395938" cy="12784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/>
              <a:t>Проверка данных на достоверность</a:t>
            </a:r>
            <a:endParaRPr lang="ru-RU" sz="4800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31862" y="556055"/>
            <a:ext cx="7410858" cy="5777443"/>
          </a:xfrm>
          <a:ln>
            <a:solidFill>
              <a:schemeClr val="accent1"/>
            </a:solidFill>
          </a:ln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234778" y="2777069"/>
            <a:ext cx="4028303" cy="2584449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ru-RU" sz="2800" dirty="0" smtClean="0"/>
              <a:t>Должность</a:t>
            </a:r>
          </a:p>
          <a:p>
            <a:pPr marL="285750" indent="-285750">
              <a:buFontTx/>
              <a:buChar char="-"/>
            </a:pPr>
            <a:r>
              <a:rPr lang="ru-RU" sz="2800" dirty="0" smtClean="0"/>
              <a:t>Квалификационная категория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Т</a:t>
            </a:r>
            <a:r>
              <a:rPr lang="ru-RU" sz="2800" dirty="0" smtClean="0"/>
              <a:t>рудовые отношения с ОО </a:t>
            </a:r>
          </a:p>
          <a:p>
            <a:pPr marL="285750" indent="-285750">
              <a:buFontTx/>
              <a:buChar char="-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05457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970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Проблемы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69309"/>
            <a:ext cx="8596668" cy="4472054"/>
          </a:xfrm>
        </p:spPr>
        <p:txBody>
          <a:bodyPr>
            <a:normAutofit/>
          </a:bodyPr>
          <a:lstStyle/>
          <a:p>
            <a:r>
              <a:rPr lang="ru-RU" sz="3600" dirty="0"/>
              <a:t> </a:t>
            </a:r>
            <a:r>
              <a:rPr lang="ru-RU" sz="3600" dirty="0" smtClean="0"/>
              <a:t>отсутствие педагога в базе АИС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исполнение профессиональных обязанностей по должностям, не относящимся к педагогическим (АУП, УВП)</a:t>
            </a:r>
          </a:p>
          <a:p>
            <a:r>
              <a:rPr lang="ru-RU" sz="3600" dirty="0" smtClean="0"/>
              <a:t> исполнение профессиональных обязанностей по другим должностям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86696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371" y="190959"/>
            <a:ext cx="10399923" cy="1320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Порядок проведения </a:t>
            </a:r>
            <a:r>
              <a:rPr lang="ru-RU" dirty="0"/>
              <a:t>аттестации педагогических работников организаций, осуществляющих образовательную деятельность</a:t>
            </a:r>
            <a:br>
              <a:rPr lang="ru-RU" dirty="0"/>
            </a:br>
            <a:r>
              <a:rPr lang="ru-RU" dirty="0"/>
              <a:t>(утв. </a:t>
            </a:r>
            <a:r>
              <a:rPr lang="ru-RU" dirty="0">
                <a:hlinkClick r:id="rId2"/>
              </a:rPr>
              <a:t>приказом</a:t>
            </a:r>
            <a:r>
              <a:rPr lang="ru-RU" dirty="0"/>
              <a:t> Министерства образования и науки РФ от 7 апреля 2014 г. N 276)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506" y="2977227"/>
            <a:ext cx="9975977" cy="3880773"/>
          </a:xfrm>
        </p:spPr>
        <p:txBody>
          <a:bodyPr/>
          <a:lstStyle/>
          <a:p>
            <a:r>
              <a:rPr lang="ru-RU" b="1" dirty="0" smtClean="0"/>
              <a:t>П</a:t>
            </a:r>
            <a:r>
              <a:rPr lang="ru-RU" sz="2800" b="1" dirty="0" smtClean="0"/>
              <a:t>. 30</a:t>
            </a:r>
            <a:r>
              <a:rPr lang="ru-RU" sz="2800" b="1" dirty="0"/>
              <a:t>. </a:t>
            </a:r>
            <a:r>
              <a:rPr lang="ru-RU" sz="2800" dirty="0"/>
              <a:t>Заявления о проведении аттестации в целях </a:t>
            </a:r>
            <a:r>
              <a:rPr lang="ru-RU" sz="2800" b="1" dirty="0"/>
              <a:t>установления высшей квалификационной категории</a:t>
            </a:r>
            <a:r>
              <a:rPr lang="ru-RU" sz="2800" dirty="0"/>
              <a:t> по должности, по которой аттестация будет проводиться </a:t>
            </a:r>
            <a:r>
              <a:rPr lang="ru-RU" sz="2800" b="1" dirty="0"/>
              <a:t>впервые,</a:t>
            </a:r>
            <a:r>
              <a:rPr lang="ru-RU" sz="2800" dirty="0"/>
              <a:t> подаются педагогическими работниками </a:t>
            </a:r>
            <a:r>
              <a:rPr lang="ru-RU" sz="2800" b="1" dirty="0"/>
              <a:t>не ранее чем через два года </a:t>
            </a:r>
            <a:r>
              <a:rPr lang="ru-RU" sz="2800" dirty="0"/>
              <a:t>после установления по этой должности первой квалификационной категории.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69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970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Проблемы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69309"/>
            <a:ext cx="8596668" cy="4472054"/>
          </a:xfrm>
        </p:spPr>
        <p:txBody>
          <a:bodyPr>
            <a:normAutofit/>
          </a:bodyPr>
          <a:lstStyle/>
          <a:p>
            <a:r>
              <a:rPr lang="ru-RU" sz="3600" dirty="0"/>
              <a:t> </a:t>
            </a:r>
            <a:r>
              <a:rPr lang="ru-RU" sz="3600" dirty="0" smtClean="0"/>
              <a:t>предоставление документов на высшую квалификационную категорию по должности, по которой аттестация будет проводится впервые, ранее срока, установленного нормативными документами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00686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</TotalTime>
  <Words>427</Words>
  <Application>Microsoft Office PowerPoint</Application>
  <PresentationFormat>Произвольный</PresentationFormat>
  <Paragraphs>51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Грань</vt:lpstr>
      <vt:lpstr>Организация работы по приему документов на аттестацию</vt:lpstr>
      <vt:lpstr>Подача документов</vt:lpstr>
      <vt:lpstr>Состав аттестационных  материалов</vt:lpstr>
      <vt:lpstr>Дополнительные материалы</vt:lpstr>
      <vt:lpstr>Проблемы</vt:lpstr>
      <vt:lpstr>Проверка данных на достоверность</vt:lpstr>
      <vt:lpstr>Проблемы</vt:lpstr>
      <vt:lpstr>Порядок проведения аттестации педагогических работников организаций, осуществляющих образовательную деятельность (утв. приказом Министерства образования и науки РФ от 7 апреля 2014 г. N 276) </vt:lpstr>
      <vt:lpstr>Проблемы</vt:lpstr>
      <vt:lpstr>Технические аспекты приема документов по электронной почте</vt:lpstr>
      <vt:lpstr>Проблемы</vt:lpstr>
      <vt:lpstr>Уведомление о приеме документов</vt:lpstr>
      <vt:lpstr>Результаты аттестации</vt:lpstr>
      <vt:lpstr>Приказы департамента образования и науки Кемеровской области</vt:lpstr>
      <vt:lpstr>Проблемы</vt:lpstr>
      <vt:lpstr>   Благодарим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по приему документов на аттестацию</dc:title>
  <dc:creator>mnt</dc:creator>
  <cp:lastModifiedBy>Admin</cp:lastModifiedBy>
  <cp:revision>11</cp:revision>
  <dcterms:created xsi:type="dcterms:W3CDTF">2016-09-15T01:46:29Z</dcterms:created>
  <dcterms:modified xsi:type="dcterms:W3CDTF">2018-03-01T07:08:38Z</dcterms:modified>
</cp:coreProperties>
</file>